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ebas Neue" panose="020B0606020202050201" pitchFamily="34" charset="0"/>
      <p:regular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7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4037" y="1345049"/>
            <a:ext cx="7415927" cy="3193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67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ThinkersPRO AI Suite: El Futuro de la Transformación Digital</a:t>
            </a:r>
            <a:endParaRPr lang="en-US" sz="6700" dirty="0"/>
          </a:p>
        </p:txBody>
      </p:sp>
      <p:sp>
        <p:nvSpPr>
          <p:cNvPr id="6" name="Text 3"/>
          <p:cNvSpPr/>
          <p:nvPr/>
        </p:nvSpPr>
        <p:spPr>
          <a:xfrm>
            <a:off x="864037" y="4909304"/>
            <a:ext cx="7415927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un mundo donde la tecnología avanza rápidamente, ThinkersPRO AI Suite redefine cómo las empresas operan y crecen. Esta suite de Asistentes de Inteligencia Artificial está diseñada para impulsar la eficiencia y la innovación en diversos sectores empresariales.</a:t>
            </a:r>
            <a:endParaRPr lang="en-US" sz="1900" dirty="0"/>
          </a:p>
        </p:txBody>
      </p:sp>
      <p:pic>
        <p:nvPicPr>
          <p:cNvPr id="7" name="Image 3" descr="preencoded.png">
            <a:extLst>
              <a:ext uri="{FF2B5EF4-FFF2-40B4-BE49-F238E27FC236}">
                <a16:creationId xmlns:a16="http://schemas.microsoft.com/office/drawing/2014/main" id="{3D218C24-93BB-75E3-C637-E6EF09AEA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57568" y="960120"/>
            <a:ext cx="7601664" cy="13770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Análisis de Sentimiento y Satisfacción del Cliente</a:t>
            </a:r>
            <a:endParaRPr lang="en-US" sz="4300" dirty="0"/>
          </a:p>
        </p:txBody>
      </p:sp>
      <p:sp>
        <p:nvSpPr>
          <p:cNvPr id="6" name="Shape 3"/>
          <p:cNvSpPr/>
          <p:nvPr/>
        </p:nvSpPr>
        <p:spPr>
          <a:xfrm>
            <a:off x="6572845" y="2667714"/>
            <a:ext cx="30480" cy="4601766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7" name="Shape 4"/>
          <p:cNvSpPr/>
          <p:nvPr/>
        </p:nvSpPr>
        <p:spPr>
          <a:xfrm>
            <a:off x="6805493" y="3148251"/>
            <a:ext cx="771168" cy="3048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8" name="Shape 5"/>
          <p:cNvSpPr/>
          <p:nvPr/>
        </p:nvSpPr>
        <p:spPr>
          <a:xfrm>
            <a:off x="6340197" y="2915603"/>
            <a:ext cx="495776" cy="495776"/>
          </a:xfrm>
          <a:prstGeom prst="roundRect">
            <a:avLst>
              <a:gd name="adj" fmla="val 18668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22006" y="2998232"/>
            <a:ext cx="1321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7800023" y="2887980"/>
            <a:ext cx="2754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Detección de Emociones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7800023" y="3364468"/>
            <a:ext cx="6059210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Identificación precisa del estado emocional del cliente.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805493" y="4638080"/>
            <a:ext cx="771168" cy="3048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13" name="Shape 10"/>
          <p:cNvSpPr/>
          <p:nvPr/>
        </p:nvSpPr>
        <p:spPr>
          <a:xfrm>
            <a:off x="6340197" y="4405432"/>
            <a:ext cx="495776" cy="495776"/>
          </a:xfrm>
          <a:prstGeom prst="roundRect">
            <a:avLst>
              <a:gd name="adj" fmla="val 18668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22006" y="4488061"/>
            <a:ext cx="1321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2600" dirty="0"/>
          </a:p>
        </p:txBody>
      </p:sp>
      <p:sp>
        <p:nvSpPr>
          <p:cNvPr id="15" name="Text 12"/>
          <p:cNvSpPr/>
          <p:nvPr/>
        </p:nvSpPr>
        <p:spPr>
          <a:xfrm>
            <a:off x="7800023" y="4377809"/>
            <a:ext cx="2754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Ajuste de Respuestas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7800023" y="4854297"/>
            <a:ext cx="6059210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Adaptación de la comunicación según el sentimiento detectado.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6805493" y="6480453"/>
            <a:ext cx="771168" cy="3048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18" name="Shape 15"/>
          <p:cNvSpPr/>
          <p:nvPr/>
        </p:nvSpPr>
        <p:spPr>
          <a:xfrm>
            <a:off x="6340197" y="6247805"/>
            <a:ext cx="495776" cy="495776"/>
          </a:xfrm>
          <a:prstGeom prst="roundRect">
            <a:avLst>
              <a:gd name="adj" fmla="val 18668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522006" y="6330434"/>
            <a:ext cx="1321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2600" dirty="0"/>
          </a:p>
        </p:txBody>
      </p:sp>
      <p:sp>
        <p:nvSpPr>
          <p:cNvPr id="20" name="Text 17"/>
          <p:cNvSpPr/>
          <p:nvPr/>
        </p:nvSpPr>
        <p:spPr>
          <a:xfrm>
            <a:off x="7800023" y="6220182"/>
            <a:ext cx="2754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Mejora Continua</a:t>
            </a:r>
            <a:endParaRPr lang="en-US" sz="2150" dirty="0"/>
          </a:p>
        </p:txBody>
      </p:sp>
      <p:sp>
        <p:nvSpPr>
          <p:cNvPr id="21" name="Text 18"/>
          <p:cNvSpPr/>
          <p:nvPr/>
        </p:nvSpPr>
        <p:spPr>
          <a:xfrm>
            <a:off x="7800023" y="6696670"/>
            <a:ext cx="6059210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Aprendizaje y optimización constante de las interacciones.</a:t>
            </a:r>
            <a:endParaRPr lang="en-US" sz="1700" dirty="0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84000" y="1367314"/>
            <a:ext cx="6974205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Privacidad y Seguridad Garantizadas</a:t>
            </a:r>
            <a:endParaRPr lang="en-US" sz="4450" dirty="0"/>
          </a:p>
        </p:txBody>
      </p:sp>
      <p:sp>
        <p:nvSpPr>
          <p:cNvPr id="6" name="Shape 3"/>
          <p:cNvSpPr/>
          <p:nvPr/>
        </p:nvSpPr>
        <p:spPr>
          <a:xfrm>
            <a:off x="6284000" y="2421255"/>
            <a:ext cx="7548801" cy="1328380"/>
          </a:xfrm>
          <a:prstGeom prst="roundRect">
            <a:avLst>
              <a:gd name="adj" fmla="val 7206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19505" y="2656761"/>
            <a:ext cx="2848689" cy="356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Encriptación Avanzada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19505" y="3149560"/>
            <a:ext cx="7077789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Protección de datos con los más altos estándares de seguridad.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4000" y="3977521"/>
            <a:ext cx="7548801" cy="1328380"/>
          </a:xfrm>
          <a:prstGeom prst="roundRect">
            <a:avLst>
              <a:gd name="adj" fmla="val 7206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19505" y="4213027"/>
            <a:ext cx="2848689" cy="356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Cumplimiento Normativo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519505" y="4705826"/>
            <a:ext cx="7077789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Adherencia a regulaciones de protección de datos globales.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4000" y="5533787"/>
            <a:ext cx="7548801" cy="1328380"/>
          </a:xfrm>
          <a:prstGeom prst="roundRect">
            <a:avLst>
              <a:gd name="adj" fmla="val 7206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19505" y="5769293"/>
            <a:ext cx="2848689" cy="356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Auditorías Regulares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519505" y="6262092"/>
            <a:ext cx="7077789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Evaluaciones continuas para garantizar la integridad del sistema.</a:t>
            </a:r>
            <a:endParaRPr lang="en-US" sz="17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59473" y="953095"/>
            <a:ext cx="7419023" cy="690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El Futuro de Tu Empresa Comienza Ahora</a:t>
            </a:r>
            <a:endParaRPr lang="en-US" sz="4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1974771"/>
            <a:ext cx="1104543" cy="17672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695367" y="2195632"/>
            <a:ext cx="27612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Descubre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695367" y="2673191"/>
            <a:ext cx="616196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Explora las posibilidades de ThinkersPRO AI Suite.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3742015"/>
            <a:ext cx="1104543" cy="17672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695367" y="3962876"/>
            <a:ext cx="27612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Implementa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7695367" y="4440436"/>
            <a:ext cx="616196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Integra soluciones de IA en tu negocio.</a:t>
            </a:r>
            <a:endParaRPr lang="en-US" sz="17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509260"/>
            <a:ext cx="1104543" cy="176724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695367" y="5730121"/>
            <a:ext cx="27612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Transforma</a:t>
            </a:r>
            <a:endParaRPr lang="en-US" sz="2150" dirty="0"/>
          </a:p>
        </p:txBody>
      </p:sp>
      <p:sp>
        <p:nvSpPr>
          <p:cNvPr id="14" name="Text 8"/>
          <p:cNvSpPr/>
          <p:nvPr/>
        </p:nvSpPr>
        <p:spPr>
          <a:xfrm>
            <a:off x="7695367" y="6207681"/>
            <a:ext cx="616196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Revoluciona tu empresa con la potencia de la IA.</a:t>
            </a:r>
            <a:endParaRPr lang="en-US" sz="17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1168" y="1128117"/>
            <a:ext cx="6748224" cy="688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Revolucionando el Marketing Digital</a:t>
            </a:r>
            <a:endParaRPr lang="en-US" sz="4300" dirty="0"/>
          </a:p>
        </p:txBody>
      </p:sp>
      <p:sp>
        <p:nvSpPr>
          <p:cNvPr id="6" name="Shape 3"/>
          <p:cNvSpPr/>
          <p:nvPr/>
        </p:nvSpPr>
        <p:spPr>
          <a:xfrm>
            <a:off x="1086445" y="2147173"/>
            <a:ext cx="30480" cy="495431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7" name="Shape 4"/>
          <p:cNvSpPr/>
          <p:nvPr/>
        </p:nvSpPr>
        <p:spPr>
          <a:xfrm>
            <a:off x="1319093" y="2627709"/>
            <a:ext cx="771168" cy="3048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8" name="Shape 5"/>
          <p:cNvSpPr/>
          <p:nvPr/>
        </p:nvSpPr>
        <p:spPr>
          <a:xfrm>
            <a:off x="853797" y="2395061"/>
            <a:ext cx="495776" cy="495776"/>
          </a:xfrm>
          <a:prstGeom prst="roundRect">
            <a:avLst>
              <a:gd name="adj" fmla="val 18668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5606" y="2477691"/>
            <a:ext cx="1321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2313623" y="2367439"/>
            <a:ext cx="2754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Análisis de Tendencias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2313623" y="2843927"/>
            <a:ext cx="6059210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asistente de IA analiza palabras clave y tendencias de SEO en tiempo real.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1319093" y="4470082"/>
            <a:ext cx="771168" cy="3048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13" name="Shape 10"/>
          <p:cNvSpPr/>
          <p:nvPr/>
        </p:nvSpPr>
        <p:spPr>
          <a:xfrm>
            <a:off x="853797" y="4237434"/>
            <a:ext cx="495776" cy="495776"/>
          </a:xfrm>
          <a:prstGeom prst="roundRect">
            <a:avLst>
              <a:gd name="adj" fmla="val 18668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35606" y="4320064"/>
            <a:ext cx="1321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2600" dirty="0"/>
          </a:p>
        </p:txBody>
      </p:sp>
      <p:sp>
        <p:nvSpPr>
          <p:cNvPr id="15" name="Text 12"/>
          <p:cNvSpPr/>
          <p:nvPr/>
        </p:nvSpPr>
        <p:spPr>
          <a:xfrm>
            <a:off x="2313623" y="4209812"/>
            <a:ext cx="2754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Generación de Contenido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2313623" y="4686300"/>
            <a:ext cx="6059210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 contenido creativo y relevante de forma automática.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1319093" y="5959912"/>
            <a:ext cx="771168" cy="30480"/>
          </a:xfrm>
          <a:prstGeom prst="roundRect">
            <a:avLst>
              <a:gd name="adj" fmla="val 303651"/>
            </a:avLst>
          </a:prstGeom>
          <a:solidFill>
            <a:srgbClr val="1C7D95"/>
          </a:solidFill>
          <a:ln/>
        </p:spPr>
      </p:sp>
      <p:sp>
        <p:nvSpPr>
          <p:cNvPr id="18" name="Shape 15"/>
          <p:cNvSpPr/>
          <p:nvPr/>
        </p:nvSpPr>
        <p:spPr>
          <a:xfrm>
            <a:off x="853797" y="5727263"/>
            <a:ext cx="495776" cy="495776"/>
          </a:xfrm>
          <a:prstGeom prst="roundRect">
            <a:avLst>
              <a:gd name="adj" fmla="val 18668"/>
            </a:avLst>
          </a:prstGeom>
          <a:solidFill>
            <a:srgbClr val="03647C"/>
          </a:solidFill>
          <a:ln w="7620">
            <a:solidFill>
              <a:srgbClr val="1C7D95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035606" y="5809893"/>
            <a:ext cx="1321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2600" dirty="0"/>
          </a:p>
        </p:txBody>
      </p:sp>
      <p:sp>
        <p:nvSpPr>
          <p:cNvPr id="20" name="Text 17"/>
          <p:cNvSpPr/>
          <p:nvPr/>
        </p:nvSpPr>
        <p:spPr>
          <a:xfrm>
            <a:off x="2313623" y="5699641"/>
            <a:ext cx="275451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Optimización de Campañas</a:t>
            </a:r>
            <a:endParaRPr lang="en-US" sz="2150" dirty="0"/>
          </a:p>
        </p:txBody>
      </p:sp>
      <p:sp>
        <p:nvSpPr>
          <p:cNvPr id="21" name="Text 18"/>
          <p:cNvSpPr/>
          <p:nvPr/>
        </p:nvSpPr>
        <p:spPr>
          <a:xfrm>
            <a:off x="2313623" y="6176129"/>
            <a:ext cx="6059210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Ajusta y mejora las campañas publicitarias para maximizar resultados.</a:t>
            </a:r>
            <a:endParaRPr lang="en-US" sz="1700" dirty="0"/>
          </a:p>
        </p:txBody>
      </p:sp>
      <p:pic>
        <p:nvPicPr>
          <p:cNvPr id="22" name="Image 3" descr="preencoded.png">
            <a:extLst>
              <a:ext uri="{FF2B5EF4-FFF2-40B4-BE49-F238E27FC236}">
                <a16:creationId xmlns:a16="http://schemas.microsoft.com/office/drawing/2014/main" id="{64D43708-2263-0451-2FF7-83F9E8635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4037" y="722471"/>
            <a:ext cx="7199352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Transformando Recursos Humanos</a:t>
            </a:r>
            <a:endParaRPr lang="en-US" sz="4850" dirty="0"/>
          </a:p>
        </p:txBody>
      </p:sp>
      <p:sp>
        <p:nvSpPr>
          <p:cNvPr id="6" name="Shape 3"/>
          <p:cNvSpPr/>
          <p:nvPr/>
        </p:nvSpPr>
        <p:spPr>
          <a:xfrm>
            <a:off x="864037" y="1864281"/>
            <a:ext cx="7415927" cy="1848088"/>
          </a:xfrm>
          <a:prstGeom prst="roundRect">
            <a:avLst>
              <a:gd name="adj" fmla="val 5611"/>
            </a:avLst>
          </a:prstGeom>
          <a:solidFill>
            <a:srgbClr val="03647C"/>
          </a:solidFill>
          <a:ln w="15240">
            <a:solidFill>
              <a:srgbClr val="1C7D9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26093" y="212633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Preselección Inteligente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126093" y="2660213"/>
            <a:ext cx="68918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avanzado de CV's para encontrar los mejores candidatos.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864037" y="3959185"/>
            <a:ext cx="7415927" cy="1453039"/>
          </a:xfrm>
          <a:prstGeom prst="roundRect">
            <a:avLst>
              <a:gd name="adj" fmla="val 7136"/>
            </a:avLst>
          </a:prstGeom>
          <a:solidFill>
            <a:srgbClr val="03647C"/>
          </a:solidFill>
          <a:ln w="15240">
            <a:solidFill>
              <a:srgbClr val="1C7D95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126093" y="4221242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Proceso de Reclutamiento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126093" y="4755118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Automatización completa del proceso de contratación.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659041"/>
            <a:ext cx="7415927" cy="1848088"/>
          </a:xfrm>
          <a:prstGeom prst="roundRect">
            <a:avLst>
              <a:gd name="adj" fmla="val 5611"/>
            </a:avLst>
          </a:prstGeom>
          <a:solidFill>
            <a:srgbClr val="03647C"/>
          </a:solidFill>
          <a:ln w="15240">
            <a:solidFill>
              <a:srgbClr val="1C7D9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126093" y="592109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Onboarding Personalizado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126093" y="6454973"/>
            <a:ext cx="68918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Programas de incorporación adaptados a cada nuevo empleado.</a:t>
            </a:r>
            <a:endParaRPr lang="en-US" sz="1900" dirty="0"/>
          </a:p>
        </p:txBody>
      </p:sp>
      <p:pic>
        <p:nvPicPr>
          <p:cNvPr id="15" name="Image 3" descr="preencoded.png">
            <a:extLst>
              <a:ext uri="{FF2B5EF4-FFF2-40B4-BE49-F238E27FC236}">
                <a16:creationId xmlns:a16="http://schemas.microsoft.com/office/drawing/2014/main" id="{135111F6-9EA5-6950-DE28-75A24BC4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29020" y="739259"/>
            <a:ext cx="5487353" cy="650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1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Elevando la Atención al Cliente</a:t>
            </a:r>
            <a:endParaRPr lang="en-US" sz="4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20" y="1702594"/>
            <a:ext cx="520779" cy="5207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29020" y="2431613"/>
            <a:ext cx="2603897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Chatbots 24/7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729020" y="2881908"/>
            <a:ext cx="768596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Soporte constante para consultas y problemas de clientes.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20" y="3840123"/>
            <a:ext cx="520779" cy="5207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9020" y="4569143"/>
            <a:ext cx="2603897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Automatización de Citas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729020" y="5019437"/>
            <a:ext cx="768596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Gestión eficiente de reservas y programación.</a:t>
            </a:r>
            <a:endParaRPr lang="en-US" sz="2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20" y="5977652"/>
            <a:ext cx="520779" cy="5207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29020" y="6706672"/>
            <a:ext cx="2603897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Asistencia en Compras</a:t>
            </a:r>
            <a:endParaRPr lang="en-US" sz="2800" dirty="0"/>
          </a:p>
        </p:txBody>
      </p:sp>
      <p:sp>
        <p:nvSpPr>
          <p:cNvPr id="14" name="Text 8"/>
          <p:cNvSpPr/>
          <p:nvPr/>
        </p:nvSpPr>
        <p:spPr>
          <a:xfrm>
            <a:off x="729020" y="7156966"/>
            <a:ext cx="768596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Guía personalizada para mejorar la experiencia de compra online.</a:t>
            </a:r>
            <a:endParaRPr lang="en-US" sz="2000" dirty="0"/>
          </a:p>
        </p:txBody>
      </p:sp>
      <p:pic>
        <p:nvPicPr>
          <p:cNvPr id="15" name="Image 3" descr="preencoded.png">
            <a:extLst>
              <a:ext uri="{FF2B5EF4-FFF2-40B4-BE49-F238E27FC236}">
                <a16:creationId xmlns:a16="http://schemas.microsoft.com/office/drawing/2014/main" id="{E36B8F2E-13A7-EA42-EB87-31595302F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43677" y="664488"/>
            <a:ext cx="6027063" cy="753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Innovación en el Sector Legal</a:t>
            </a:r>
            <a:endParaRPr lang="en-US" sz="4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77" y="1779389"/>
            <a:ext cx="1205389" cy="19285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410658" y="2020372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Elaboración de Contratos</a:t>
            </a:r>
            <a:endParaRPr lang="en-US" sz="2350" dirty="0"/>
          </a:p>
        </p:txBody>
      </p:sp>
      <p:sp>
        <p:nvSpPr>
          <p:cNvPr id="8" name="Text 4"/>
          <p:cNvSpPr/>
          <p:nvPr/>
        </p:nvSpPr>
        <p:spPr>
          <a:xfrm>
            <a:off x="2410658" y="2541508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Creación rápida y precisa de documentos legales.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77" y="3707963"/>
            <a:ext cx="1205389" cy="192857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410658" y="3948946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Revisión de Cumplimiento</a:t>
            </a:r>
            <a:endParaRPr lang="en-US" sz="2350" dirty="0"/>
          </a:p>
        </p:txBody>
      </p:sp>
      <p:sp>
        <p:nvSpPr>
          <p:cNvPr id="11" name="Text 6"/>
          <p:cNvSpPr/>
          <p:nvPr/>
        </p:nvSpPr>
        <p:spPr>
          <a:xfrm>
            <a:off x="2410658" y="4470082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automático de normativas y regulaciones.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77" y="5636538"/>
            <a:ext cx="1205389" cy="192857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410658" y="5877520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Descubrimiento Legal</a:t>
            </a:r>
            <a:endParaRPr lang="en-US" sz="2350" dirty="0"/>
          </a:p>
        </p:txBody>
      </p:sp>
      <p:sp>
        <p:nvSpPr>
          <p:cNvPr id="14" name="Text 8"/>
          <p:cNvSpPr/>
          <p:nvPr/>
        </p:nvSpPr>
        <p:spPr>
          <a:xfrm>
            <a:off x="2410658" y="6398657"/>
            <a:ext cx="588966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Procesamiento eficiente de grandes volúmenes de documentos.</a:t>
            </a:r>
            <a:endParaRPr lang="en-US" sz="1850" dirty="0"/>
          </a:p>
        </p:txBody>
      </p:sp>
      <p:pic>
        <p:nvPicPr>
          <p:cNvPr id="15" name="Image 3" descr="preencoded.png">
            <a:extLst>
              <a:ext uri="{FF2B5EF4-FFF2-40B4-BE49-F238E27FC236}">
                <a16:creationId xmlns:a16="http://schemas.microsoft.com/office/drawing/2014/main" id="{1C06CC88-DC8D-AEDB-7FBB-78CF7B939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sp>
        <p:nvSpPr>
          <p:cNvPr id="4" name="Text 2"/>
          <p:cNvSpPr/>
          <p:nvPr/>
        </p:nvSpPr>
        <p:spPr>
          <a:xfrm>
            <a:off x="864037" y="2400538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Revolucionando la Educación</a:t>
            </a:r>
            <a:endParaRPr lang="en-US" sz="4850" dirty="0"/>
          </a:p>
        </p:txBody>
      </p:sp>
      <p:sp>
        <p:nvSpPr>
          <p:cNvPr id="5" name="Text 3"/>
          <p:cNvSpPr/>
          <p:nvPr/>
        </p:nvSpPr>
        <p:spPr>
          <a:xfrm>
            <a:off x="864037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Materiales Personalizados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64037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Generación de contenido educativo adaptado a cada estudiante.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5372695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Calificación Automática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5372695" y="4421743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Evaluación rápida y objetiva de exámenes y trabajos.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9881354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Métodos Adaptativos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9881354" y="4421743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Ajuste de estrategias de enseñanza según las necesidades individuales.</a:t>
            </a:r>
            <a:endParaRPr lang="en-US" sz="19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50437" y="1092160"/>
            <a:ext cx="7015996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Innovación en Diseño y Producción</a:t>
            </a:r>
            <a:endParaRPr lang="en-US" sz="4850" dirty="0"/>
          </a:p>
        </p:txBody>
      </p:sp>
      <p:sp>
        <p:nvSpPr>
          <p:cNvPr id="6" name="Shape 3"/>
          <p:cNvSpPr/>
          <p:nvPr/>
        </p:nvSpPr>
        <p:spPr>
          <a:xfrm>
            <a:off x="6350437" y="251162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03647C"/>
          </a:solidFill>
          <a:ln w="15240">
            <a:solidFill>
              <a:srgbClr val="1C7D9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54033" y="2604135"/>
            <a:ext cx="148114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1</a:t>
            </a:r>
            <a:endParaRPr lang="en-US" sz="2900" dirty="0"/>
          </a:p>
        </p:txBody>
      </p:sp>
      <p:sp>
        <p:nvSpPr>
          <p:cNvPr id="8" name="Text 5"/>
          <p:cNvSpPr/>
          <p:nvPr/>
        </p:nvSpPr>
        <p:spPr>
          <a:xfrm>
            <a:off x="7152680" y="2511623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Diseño Industrial Asistido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152680" y="3045500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Creación de prototipos y modelos 3D con IA.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437" y="396501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03647C"/>
          </a:solidFill>
          <a:ln w="15240">
            <a:solidFill>
              <a:srgbClr val="1C7D9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54033" y="4057531"/>
            <a:ext cx="148114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2</a:t>
            </a:r>
            <a:endParaRPr lang="en-US" sz="2900" dirty="0"/>
          </a:p>
        </p:txBody>
      </p:sp>
      <p:sp>
        <p:nvSpPr>
          <p:cNvPr id="12" name="Text 9"/>
          <p:cNvSpPr/>
          <p:nvPr/>
        </p:nvSpPr>
        <p:spPr>
          <a:xfrm>
            <a:off x="7152680" y="396501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Renderizado Avanzado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152680" y="4498896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Visualización realista de productos en diferentes escenarios.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6350437" y="581346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03647C"/>
          </a:solidFill>
          <a:ln w="15240">
            <a:solidFill>
              <a:srgbClr val="1C7D9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554033" y="5905976"/>
            <a:ext cx="148114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3</a:t>
            </a:r>
            <a:endParaRPr lang="en-US" sz="2900" dirty="0"/>
          </a:p>
        </p:txBody>
      </p:sp>
      <p:sp>
        <p:nvSpPr>
          <p:cNvPr id="16" name="Text 13"/>
          <p:cNvSpPr/>
          <p:nvPr/>
        </p:nvSpPr>
        <p:spPr>
          <a:xfrm>
            <a:off x="7152680" y="581346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Optimización de Procesos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7152680" y="6347341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Mejora continua en la cadena de producción mediante análisis de IA.</a:t>
            </a:r>
            <a:endParaRPr lang="en-US" sz="190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50437" y="1729859"/>
            <a:ext cx="7137083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Comunicación Multilingüe Sin Barreras</a:t>
            </a:r>
            <a:endParaRPr lang="en-US" sz="4850" dirty="0"/>
          </a:p>
        </p:txBody>
      </p:sp>
      <p:sp>
        <p:nvSpPr>
          <p:cNvPr id="6" name="Shape 3"/>
          <p:cNvSpPr/>
          <p:nvPr/>
        </p:nvSpPr>
        <p:spPr>
          <a:xfrm>
            <a:off x="6350437" y="3643193"/>
            <a:ext cx="7415927" cy="2856547"/>
          </a:xfrm>
          <a:prstGeom prst="roundRect">
            <a:avLst>
              <a:gd name="adj" fmla="val 3630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365677" y="3658433"/>
            <a:ext cx="73854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6612493" y="3814167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Idiomas Soportados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09027" y="3814167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Más de 40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65677" y="4364950"/>
            <a:ext cx="73854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612493" y="4520684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Precisión de Traducción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309027" y="4520684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99%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6365677" y="5071467"/>
            <a:ext cx="73854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612493" y="5227201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de Sentimiento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309027" y="5227201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 tiempo real</a:t>
            </a:r>
            <a:endParaRPr lang="en-US" sz="1900" dirty="0"/>
          </a:p>
        </p:txBody>
      </p:sp>
      <p:sp>
        <p:nvSpPr>
          <p:cNvPr id="16" name="Shape 13"/>
          <p:cNvSpPr/>
          <p:nvPr/>
        </p:nvSpPr>
        <p:spPr>
          <a:xfrm>
            <a:off x="6365677" y="5777984"/>
            <a:ext cx="73854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6612493" y="5933718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Adaptación Cultural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10309027" y="5933718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Automática</a:t>
            </a:r>
            <a:endParaRPr lang="en-US" sz="1900" dirty="0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96A92"/>
          </a:solidFill>
          <a:ln/>
        </p:spPr>
      </p:sp>
      <p:sp>
        <p:nvSpPr>
          <p:cNvPr id="4" name="Text 2"/>
          <p:cNvSpPr/>
          <p:nvPr/>
        </p:nvSpPr>
        <p:spPr>
          <a:xfrm>
            <a:off x="864037" y="1215628"/>
            <a:ext cx="7448074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38D4FA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Soluciones Personalizadas a Medida</a:t>
            </a:r>
            <a:endParaRPr lang="en-US" sz="4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480905"/>
            <a:ext cx="4053840" cy="250543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64037" y="529494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Desarrollo Especializado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64037" y="5828824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Creación de asistentes de IA adaptados a necesidades específicas.</a:t>
            </a:r>
            <a:endParaRPr lang="en-US" sz="1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480905"/>
            <a:ext cx="4053959" cy="250543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88161" y="529494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Equipo Experto</a:t>
            </a:r>
            <a:endParaRPr lang="en-US" sz="2400" dirty="0"/>
          </a:p>
        </p:txBody>
      </p:sp>
      <p:sp>
        <p:nvSpPr>
          <p:cNvPr id="10" name="Text 6"/>
          <p:cNvSpPr/>
          <p:nvPr/>
        </p:nvSpPr>
        <p:spPr>
          <a:xfrm>
            <a:off x="5288161" y="5828824"/>
            <a:ext cx="405395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Profesionales dedicados a diseñar la solución perfecta para cada cliente.</a:t>
            </a:r>
            <a:endParaRPr lang="en-US" sz="19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404" y="2480905"/>
            <a:ext cx="4053840" cy="250543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2404" y="5294948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ebas Neue" pitchFamily="34" charset="0"/>
                <a:ea typeface="Bebas Neue" pitchFamily="34" charset="-122"/>
                <a:cs typeface="Bebas Neue" pitchFamily="34" charset="-120"/>
              </a:rPr>
              <a:t>Integración Perfecta</a:t>
            </a:r>
            <a:endParaRPr lang="en-US" sz="2400" dirty="0"/>
          </a:p>
        </p:txBody>
      </p:sp>
      <p:sp>
        <p:nvSpPr>
          <p:cNvPr id="13" name="Text 8"/>
          <p:cNvSpPr/>
          <p:nvPr/>
        </p:nvSpPr>
        <p:spPr>
          <a:xfrm>
            <a:off x="9712404" y="5828824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Implementación fluida en los sistemas empresariales existentes.</a:t>
            </a:r>
            <a:endParaRPr lang="en-US" sz="19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0643" y="228600"/>
            <a:ext cx="681157" cy="6856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486</Words>
  <Application>Microsoft Office PowerPoint</Application>
  <PresentationFormat>Personalizado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Bebas Neue</vt:lpstr>
      <vt:lpstr>Open Sans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Guido Herrera</cp:lastModifiedBy>
  <cp:revision>2</cp:revision>
  <dcterms:created xsi:type="dcterms:W3CDTF">2024-08-30T20:40:01Z</dcterms:created>
  <dcterms:modified xsi:type="dcterms:W3CDTF">2024-08-30T20:59:31Z</dcterms:modified>
</cp:coreProperties>
</file>